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embeddedFontLst>
    <p:embeddedFont>
      <p:font typeface="Work Sans"/>
      <p:regular r:id="rId20"/>
      <p:bold r:id="rId21"/>
      <p:italic r:id="rId22"/>
      <p:boldItalic r:id="rId23"/>
    </p:embeddedFont>
    <p:embeddedFont>
      <p:font typeface="Josefin Sans"/>
      <p:regular r:id="rId24"/>
      <p:bold r:id="rId25"/>
      <p:italic r:id="rId26"/>
      <p:boldItalic r:id="rId27"/>
    </p:embeddedFont>
    <p:embeddedFont>
      <p:font typeface="Work Sans SemiBold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2" roundtripDataSignature="AMtx7mh/jF+eCxXpR8WQPxC5p3oCqqXH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regular.fntdata"/><Relationship Id="rId22" Type="http://schemas.openxmlformats.org/officeDocument/2006/relationships/font" Target="fonts/WorkSans-italic.fntdata"/><Relationship Id="rId21" Type="http://schemas.openxmlformats.org/officeDocument/2006/relationships/font" Target="fonts/WorkSans-bold.fntdata"/><Relationship Id="rId24" Type="http://schemas.openxmlformats.org/officeDocument/2006/relationships/font" Target="fonts/JosefinSans-regular.fntdata"/><Relationship Id="rId23" Type="http://schemas.openxmlformats.org/officeDocument/2006/relationships/font" Target="fonts/WorkSa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JosefinSans-italic.fntdata"/><Relationship Id="rId25" Type="http://schemas.openxmlformats.org/officeDocument/2006/relationships/font" Target="fonts/JosefinSans-bold.fntdata"/><Relationship Id="rId28" Type="http://schemas.openxmlformats.org/officeDocument/2006/relationships/font" Target="fonts/WorkSansSemiBold-regular.fntdata"/><Relationship Id="rId27" Type="http://schemas.openxmlformats.org/officeDocument/2006/relationships/font" Target="fonts/Josefin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WorkSansSemiBol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WorkSansSemiBold-boldItalic.fntdata"/><Relationship Id="rId30" Type="http://schemas.openxmlformats.org/officeDocument/2006/relationships/font" Target="fonts/WorkSansSemiBold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5.png>
</file>

<file path=ppt/media/image6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2" name="Google Shape;27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2" name="Google Shape;29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4" name="Google Shape;314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2" name="Google Shape;332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eff638b9e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eff638b9e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1eff638b9e1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3" name="Google Shape;363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8" name="Google Shape;22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0" name="Google Shape;25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7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7"/>
          <p:cNvSpPr txBox="1"/>
          <p:nvPr>
            <p:ph idx="1" type="body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77" name="Google Shape;77;p67"/>
          <p:cNvSpPr txBox="1"/>
          <p:nvPr>
            <p:ph idx="2" type="body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8" name="Google Shape;78;p67"/>
          <p:cNvSpPr txBox="1"/>
          <p:nvPr>
            <p:ph idx="3" type="body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79" name="Google Shape;79;p67"/>
          <p:cNvSpPr txBox="1"/>
          <p:nvPr>
            <p:ph idx="4" type="body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80" name="Google Shape;80;p67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67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67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68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68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68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68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9"/>
          <p:cNvSpPr txBox="1"/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69"/>
          <p:cNvSpPr txBox="1"/>
          <p:nvPr>
            <p:ph idx="1" type="body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91" name="Google Shape;91;p69"/>
          <p:cNvSpPr txBox="1"/>
          <p:nvPr>
            <p:ph idx="2" type="body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92" name="Google Shape;92;p69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69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69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0"/>
          <p:cNvSpPr txBox="1"/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70"/>
          <p:cNvSpPr/>
          <p:nvPr>
            <p:ph idx="2" type="pic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70"/>
          <p:cNvSpPr txBox="1"/>
          <p:nvPr>
            <p:ph idx="1" type="body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9" name="Google Shape;99;p7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70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7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escripción">
  <p:cSld name="Título y descripción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1"/>
          <p:cNvSpPr txBox="1"/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71"/>
          <p:cNvSpPr txBox="1"/>
          <p:nvPr>
            <p:ph idx="1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71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7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7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 con descripción">
  <p:cSld name="Cita con descripción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2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72"/>
          <p:cNvSpPr txBox="1"/>
          <p:nvPr>
            <p:ph idx="1" type="body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11" name="Google Shape;111;p72"/>
          <p:cNvSpPr txBox="1"/>
          <p:nvPr>
            <p:ph idx="2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2" name="Google Shape;112;p72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72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7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115" name="Google Shape;115;p72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6" name="Google Shape;116;p72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800">
              <a:solidFill>
                <a:srgbClr val="BFE47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jeta de nombre">
  <p:cSld name="Tarjeta de nombre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3"/>
          <p:cNvSpPr txBox="1"/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73"/>
          <p:cNvSpPr txBox="1"/>
          <p:nvPr>
            <p:ph idx="1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0" name="Google Shape;120;p7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73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73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r la tarjeta de nombre">
  <p:cSld name="Citar la tarjeta de nombre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4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74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26" name="Google Shape;126;p74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7" name="Google Shape;127;p7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7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7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  <p:sp>
        <p:nvSpPr>
          <p:cNvPr id="130" name="Google Shape;130;p74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31" name="Google Shape;131;p7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dadero o falso">
  <p:cSld name="Verdadero o falso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5"/>
          <p:cNvSpPr txBox="1"/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75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5" name="Google Shape;135;p75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36" name="Google Shape;136;p75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75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7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6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76"/>
          <p:cNvSpPr txBox="1"/>
          <p:nvPr>
            <p:ph idx="1" type="body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42" name="Google Shape;142;p76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76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7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7"/>
          <p:cNvSpPr txBox="1"/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77"/>
          <p:cNvSpPr txBox="1"/>
          <p:nvPr>
            <p:ph idx="1" type="body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48" name="Google Shape;148;p77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77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77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60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34" name="Google Shape;34;p6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9pPr>
          </a:lstStyle>
          <a:p/>
        </p:txBody>
      </p:sp>
      <p:sp>
        <p:nvSpPr>
          <p:cNvPr id="35" name="Google Shape;35;p6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/>
            </a:lvl9pPr>
          </a:lstStyle>
          <a:p/>
        </p:txBody>
      </p:sp>
      <p:sp>
        <p:nvSpPr>
          <p:cNvPr id="36" name="Google Shape;36;p6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os objetos">
  <p:cSld name="1_Dos objeto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3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3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1" name="Google Shape;41;p6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3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3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showMasterSp="0" type="title">
  <p:cSld name="TITLE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64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6" name="Google Shape;46;p64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7" name="Google Shape;47;p64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8" name="Google Shape;48;p64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49" name="Google Shape;49;p64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50" name="Google Shape;50;p64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64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52" name="Google Shape;52;p64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53" name="Google Shape;53;p64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54" name="Google Shape;54;p64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64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64"/>
          <p:cNvSpPr txBox="1"/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4"/>
          <p:cNvSpPr txBox="1"/>
          <p:nvPr>
            <p:ph idx="1" type="subTitle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" name="Google Shape;58;p6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6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5"/>
          <p:cNvSpPr txBox="1"/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5"/>
          <p:cNvSpPr txBox="1"/>
          <p:nvPr>
            <p:ph idx="1" type="body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" name="Google Shape;64;p65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65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6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6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66"/>
          <p:cNvSpPr txBox="1"/>
          <p:nvPr>
            <p:ph idx="1" type="body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0" name="Google Shape;70;p66"/>
          <p:cNvSpPr txBox="1"/>
          <p:nvPr>
            <p:ph idx="2" type="body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1" name="Google Shape;71;p66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66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6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5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Google Shape;11;p57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" name="Google Shape;12;p57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" name="Google Shape;13;p57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4" name="Google Shape;14;p57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5" name="Google Shape;15;p57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57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7" name="Google Shape;17;p57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8" name="Google Shape;18;p57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9" name="Google Shape;19;p5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5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fmla="val 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57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" name="Google Shape;22;p57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3" name="Google Shape;23;p57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4" name="Google Shape;24;p57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5" name="Google Shape;25;p57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Trebuchet MS"/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Relationship Id="rId4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"/>
          <p:cNvSpPr txBox="1"/>
          <p:nvPr/>
        </p:nvSpPr>
        <p:spPr>
          <a:xfrm>
            <a:off x="967990" y="2533549"/>
            <a:ext cx="6453678" cy="1323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Work Sans"/>
              <a:buNone/>
            </a:pPr>
            <a:r>
              <a:rPr b="1" i="0" lang="es-CO" sz="40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Proyecto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Work Sans"/>
              <a:buNone/>
            </a:pPr>
            <a:r>
              <a:rPr b="1" i="0" lang="es-CO" sz="40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Inventor Center</a:t>
            </a:r>
            <a:endParaRPr b="1" i="0" sz="4000" u="none" cap="none" strike="noStrik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07033" y="5600759"/>
            <a:ext cx="1864302" cy="898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500" y="5600759"/>
            <a:ext cx="1864302" cy="8986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1"/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277" name="Google Shape;277;p11"/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78" name="Google Shape;278;p11"/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79" name="Google Shape;279;p11"/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80" name="Google Shape;280;p11"/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81" name="Google Shape;281;p11"/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82" name="Google Shape;282;p11"/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83" name="Google Shape;283;p11"/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84" name="Google Shape;284;p11"/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85" name="Google Shape;285;p11"/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86" name="Google Shape;286;p11"/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</p:grpSp>
      <p:sp>
        <p:nvSpPr>
          <p:cNvPr id="287" name="Google Shape;287;p11"/>
          <p:cNvSpPr txBox="1"/>
          <p:nvPr/>
        </p:nvSpPr>
        <p:spPr>
          <a:xfrm>
            <a:off x="330442" y="368820"/>
            <a:ext cx="4917439" cy="755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925">
            <a:spAutoFit/>
          </a:bodyPr>
          <a:lstStyle/>
          <a:p>
            <a:pPr indent="0" lvl="0" marL="16933" marR="0" rtl="0" algn="ctr">
              <a:spcBef>
                <a:spcPts val="0"/>
              </a:spcBef>
              <a:spcAft>
                <a:spcPts val="0"/>
              </a:spcAft>
              <a:buClr>
                <a:srgbClr val="39A900"/>
              </a:buClr>
              <a:buSzPts val="2400"/>
              <a:buFont typeface="Work Sans"/>
              <a:buNone/>
            </a:pPr>
            <a:r>
              <a:rPr b="1" lang="es-CO" sz="2400">
                <a:solidFill>
                  <a:srgbClr val="39A900"/>
                </a:solidFill>
                <a:latin typeface="Work Sans"/>
                <a:ea typeface="Work Sans"/>
                <a:cs typeface="Work Sans"/>
                <a:sym typeface="Work Sans"/>
              </a:rPr>
              <a:t>MODELO</a:t>
            </a:r>
            <a:r>
              <a:rPr b="1" lang="es-CO" sz="2400">
                <a:solidFill>
                  <a:srgbClr val="ED7D31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b="1" lang="es-CO" sz="2400">
                <a:solidFill>
                  <a:srgbClr val="333333"/>
                </a:solidFill>
                <a:latin typeface="Work Sans"/>
                <a:ea typeface="Work Sans"/>
                <a:cs typeface="Work Sans"/>
                <a:sym typeface="Work Sans"/>
              </a:rPr>
              <a:t>ENTIDAD – RELACIÓN (LINK)</a:t>
            </a:r>
            <a:endParaRPr b="1" sz="24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88" name="Google Shape;288;p11"/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Josefin Sans"/>
              <a:buNone/>
            </a:pPr>
            <a:r>
              <a:rPr lang="es-CO" sz="900">
                <a:solidFill>
                  <a:srgbClr val="3F3F3F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89" name="Google Shape;289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6500" y="1717162"/>
            <a:ext cx="6792273" cy="4782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A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5" name="Google Shape;295;p12"/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296" name="Google Shape;296;p12"/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97" name="Google Shape;297;p12"/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98" name="Google Shape;298;p12"/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99" name="Google Shape;299;p12"/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00" name="Google Shape;300;p12"/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01" name="Google Shape;301;p12"/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02" name="Google Shape;302;p12"/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03" name="Google Shape;303;p12"/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04" name="Google Shape;304;p12"/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05" name="Google Shape;305;p12"/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</p:grpSp>
      <p:sp>
        <p:nvSpPr>
          <p:cNvPr id="306" name="Google Shape;306;p12"/>
          <p:cNvSpPr/>
          <p:nvPr/>
        </p:nvSpPr>
        <p:spPr>
          <a:xfrm>
            <a:off x="2802759" y="2258848"/>
            <a:ext cx="2340304" cy="2340304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sx="1000" rotWithShape="0" dist="23000" sy="1000">
              <a:srgbClr val="000000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12"/>
          <p:cNvSpPr txBox="1"/>
          <p:nvPr/>
        </p:nvSpPr>
        <p:spPr>
          <a:xfrm>
            <a:off x="2800585" y="2757392"/>
            <a:ext cx="2328465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Work Sans"/>
              <a:buNone/>
            </a:pPr>
            <a:r>
              <a:rPr b="1" lang="es-CO" sz="8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04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8" name="Google Shape;308;p12"/>
          <p:cNvSpPr/>
          <p:nvPr/>
        </p:nvSpPr>
        <p:spPr>
          <a:xfrm>
            <a:off x="5284366" y="3065291"/>
            <a:ext cx="6032905" cy="830751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33"/>
              <a:buFont typeface="Arial"/>
              <a:buNone/>
            </a:pPr>
            <a:r>
              <a:rPr b="1" lang="es-CO" sz="3733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MODELO DE CLASES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33"/>
              <a:buFont typeface="Arial"/>
              <a:buNone/>
            </a:pPr>
            <a:r>
              <a:rPr b="1" lang="es-CO" sz="3733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BACKEND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09" name="Google Shape;30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12561" y="267791"/>
            <a:ext cx="945523" cy="945523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12"/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Josefin Sans"/>
              <a:buNone/>
            </a:pPr>
            <a:r>
              <a:rPr lang="es-CO" sz="9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1" name="Google Shape;311;p12"/>
          <p:cNvSpPr txBox="1"/>
          <p:nvPr/>
        </p:nvSpPr>
        <p:spPr>
          <a:xfrm>
            <a:off x="500649" y="368820"/>
            <a:ext cx="4747232" cy="386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925">
            <a:spAutoFit/>
          </a:bodyPr>
          <a:lstStyle/>
          <a:p>
            <a:pPr indent="0" lvl="0" marL="16933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b="1" lang="es-CO" sz="2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EJEMPLO Titulo 1</a:t>
            </a:r>
            <a:endParaRPr b="1" sz="2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oogle Shape;316;p13"/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317" name="Google Shape;317;p13"/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18" name="Google Shape;318;p13"/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19" name="Google Shape;319;p13"/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20" name="Google Shape;320;p13"/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21" name="Google Shape;321;p13"/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22" name="Google Shape;322;p13"/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23" name="Google Shape;323;p13"/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24" name="Google Shape;324;p13"/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25" name="Google Shape;325;p13"/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26" name="Google Shape;326;p13"/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</p:grpSp>
      <p:sp>
        <p:nvSpPr>
          <p:cNvPr id="327" name="Google Shape;327;p13"/>
          <p:cNvSpPr txBox="1"/>
          <p:nvPr/>
        </p:nvSpPr>
        <p:spPr>
          <a:xfrm>
            <a:off x="330442" y="368820"/>
            <a:ext cx="4917439" cy="386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925">
            <a:spAutoFit/>
          </a:bodyPr>
          <a:lstStyle/>
          <a:p>
            <a:pPr indent="0" lvl="0" marL="16933" marR="0" rtl="0" algn="ctr">
              <a:spcBef>
                <a:spcPts val="0"/>
              </a:spcBef>
              <a:spcAft>
                <a:spcPts val="0"/>
              </a:spcAft>
              <a:buClr>
                <a:srgbClr val="39A900"/>
              </a:buClr>
              <a:buSzPts val="2400"/>
              <a:buFont typeface="Work Sans"/>
              <a:buNone/>
            </a:pPr>
            <a:r>
              <a:rPr b="1" lang="es-CO" sz="2400">
                <a:solidFill>
                  <a:srgbClr val="39A900"/>
                </a:solidFill>
                <a:latin typeface="Work Sans"/>
                <a:ea typeface="Work Sans"/>
                <a:cs typeface="Work Sans"/>
                <a:sym typeface="Work Sans"/>
              </a:rPr>
              <a:t>MODELO</a:t>
            </a:r>
            <a:r>
              <a:rPr b="1" lang="es-CO" sz="2400">
                <a:solidFill>
                  <a:srgbClr val="ED7D31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b="1" lang="es-CO" sz="2400">
                <a:solidFill>
                  <a:srgbClr val="333333"/>
                </a:solidFill>
                <a:latin typeface="Work Sans"/>
                <a:ea typeface="Work Sans"/>
                <a:cs typeface="Work Sans"/>
                <a:sym typeface="Work Sans"/>
              </a:rPr>
              <a:t>RELACIONAL (LINK)</a:t>
            </a:r>
            <a:endParaRPr b="1" sz="24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28" name="Google Shape;328;p13"/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Josefin Sans"/>
              <a:buNone/>
            </a:pPr>
            <a:r>
              <a:rPr lang="es-CO" sz="900">
                <a:solidFill>
                  <a:srgbClr val="3F3F3F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29" name="Google Shape;32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5201" y="1152144"/>
            <a:ext cx="7483271" cy="5406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8"/>
          <p:cNvSpPr txBox="1"/>
          <p:nvPr/>
        </p:nvSpPr>
        <p:spPr>
          <a:xfrm>
            <a:off x="756356" y="4904581"/>
            <a:ext cx="4861054" cy="9232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rPr lang="es-CO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 ve un incremento de necesidades en el desarrollo para cumplir con los principales ajustes de la problemática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5" name="Google Shape;335;p18"/>
          <p:cNvSpPr txBox="1"/>
          <p:nvPr/>
        </p:nvSpPr>
        <p:spPr>
          <a:xfrm>
            <a:off x="756356" y="4412326"/>
            <a:ext cx="486105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9A900"/>
              </a:buClr>
              <a:buSzPts val="1800"/>
              <a:buFont typeface="Work Sans SemiBold"/>
              <a:buNone/>
            </a:pPr>
            <a:r>
              <a:rPr lang="es-CO" sz="1800">
                <a:solidFill>
                  <a:srgbClr val="39A900"/>
                </a:solidFill>
                <a:latin typeface="Work Sans SemiBold"/>
                <a:ea typeface="Work Sans SemiBold"/>
                <a:cs typeface="Work Sans SemiBold"/>
                <a:sym typeface="Work Sans SemiBold"/>
              </a:rPr>
              <a:t>Conclusiones personales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336" name="Google Shape;336;p18"/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337" name="Google Shape;337;p18"/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38" name="Google Shape;338;p18"/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39" name="Google Shape;339;p18"/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40" name="Google Shape;340;p18"/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41" name="Google Shape;341;p18"/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42" name="Google Shape;342;p18"/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43" name="Google Shape;343;p18"/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44" name="Google Shape;344;p18"/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45" name="Google Shape;345;p18"/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346" name="Google Shape;346;p18"/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</p:grpSp>
      <p:sp>
        <p:nvSpPr>
          <p:cNvPr id="347" name="Google Shape;347;p18"/>
          <p:cNvSpPr txBox="1"/>
          <p:nvPr/>
        </p:nvSpPr>
        <p:spPr>
          <a:xfrm>
            <a:off x="662537" y="318398"/>
            <a:ext cx="945301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9A900"/>
              </a:buClr>
              <a:buSzPts val="2800"/>
              <a:buFont typeface="Work Sans"/>
              <a:buNone/>
            </a:pPr>
            <a:r>
              <a:rPr b="1" lang="es-CO" sz="2800">
                <a:solidFill>
                  <a:srgbClr val="39A900"/>
                </a:solidFill>
                <a:latin typeface="Work Sans"/>
                <a:ea typeface="Work Sans"/>
                <a:cs typeface="Work Sans"/>
                <a:sym typeface="Work Sans"/>
              </a:rPr>
              <a:t>Conclusiones 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8" name="Google Shape;348;p18"/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Josefin Sans"/>
              <a:buNone/>
            </a:pPr>
            <a:r>
              <a:rPr lang="es-CO" sz="900">
                <a:solidFill>
                  <a:srgbClr val="3F3F3F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descr="SENA abre convocatoria de formación presencial y a distancia |  PrimerTiempo.CO" id="349" name="Google Shape;349;p18"/>
          <p:cNvPicPr preferRelativeResize="0"/>
          <p:nvPr/>
        </p:nvPicPr>
        <p:blipFill rotWithShape="1">
          <a:blip r:embed="rId3">
            <a:alphaModFix/>
          </a:blip>
          <a:srcRect b="0" l="0" r="58512" t="0"/>
          <a:stretch/>
        </p:blipFill>
        <p:spPr>
          <a:xfrm>
            <a:off x="7980656" y="-906"/>
            <a:ext cx="426978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18"/>
          <p:cNvSpPr/>
          <p:nvPr/>
        </p:nvSpPr>
        <p:spPr>
          <a:xfrm>
            <a:off x="10555817" y="5073858"/>
            <a:ext cx="2959282" cy="2959282"/>
          </a:xfrm>
          <a:prstGeom prst="ellipse">
            <a:avLst/>
          </a:prstGeom>
          <a:solidFill>
            <a:schemeClr val="lt1">
              <a:alpha val="8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1" name="Google Shape;351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660979">
            <a:off x="11102774" y="5565609"/>
            <a:ext cx="929930" cy="92993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18"/>
          <p:cNvSpPr/>
          <p:nvPr/>
        </p:nvSpPr>
        <p:spPr>
          <a:xfrm>
            <a:off x="7574726" y="0"/>
            <a:ext cx="1907673" cy="6871852"/>
          </a:xfrm>
          <a:prstGeom prst="rect">
            <a:avLst/>
          </a:prstGeom>
          <a:gradFill>
            <a:gsLst>
              <a:gs pos="0">
                <a:srgbClr val="39A900">
                  <a:alpha val="60392"/>
                </a:srgbClr>
              </a:gs>
              <a:gs pos="50000">
                <a:srgbClr val="39A900">
                  <a:alpha val="63529"/>
                </a:srgbClr>
              </a:gs>
              <a:gs pos="100000">
                <a:srgbClr val="36A000">
                  <a:alpha val="6627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18"/>
          <p:cNvSpPr txBox="1"/>
          <p:nvPr/>
        </p:nvSpPr>
        <p:spPr>
          <a:xfrm>
            <a:off x="662537" y="964541"/>
            <a:ext cx="3614476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Con la adquisición de datos se ve reflejada la agilidad con la que se toma y se desarrolla los procesos efectivos y se denominan la mayoría de datos como ejercicios de aprendizaje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eff638b9e1_0_0"/>
          <p:cNvSpPr txBox="1"/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ALCANCE</a:t>
            </a:r>
            <a:r>
              <a:rPr lang="es-CO"/>
              <a:t>	</a:t>
            </a:r>
            <a:endParaRPr/>
          </a:p>
        </p:txBody>
      </p:sp>
      <p:sp>
        <p:nvSpPr>
          <p:cNvPr id="360" name="Google Shape;360;g1eff638b9e1_0_0"/>
          <p:cNvSpPr txBox="1"/>
          <p:nvPr>
            <p:ph idx="1" type="body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CO"/>
              <a:t>Dando cumplimiento a las necesidades que se han desarrollado desde el inicio del proyecto se ha acordado tener como un alcance a corto plazo el margen de errores </a:t>
            </a:r>
            <a:r>
              <a:rPr lang="es-CO"/>
              <a:t>mínimos</a:t>
            </a:r>
            <a:r>
              <a:rPr lang="es-CO"/>
              <a:t> en la </a:t>
            </a:r>
            <a:r>
              <a:rPr lang="es-CO"/>
              <a:t>creación</a:t>
            </a:r>
            <a:r>
              <a:rPr lang="es-CO"/>
              <a:t> de la plataforma que se va a utilizar de manera conjunta con la </a:t>
            </a:r>
            <a:r>
              <a:rPr lang="es-CO"/>
              <a:t>información</a:t>
            </a:r>
            <a:r>
              <a:rPr lang="es-CO"/>
              <a:t> suministrada al pasar el tiempo de uso de dicha central compuesta por los desarrolladores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CO"/>
              <a:t>En una </a:t>
            </a:r>
            <a:r>
              <a:rPr lang="es-CO"/>
              <a:t>proyección</a:t>
            </a:r>
            <a:r>
              <a:rPr lang="es-CO"/>
              <a:t> </a:t>
            </a:r>
            <a:r>
              <a:rPr lang="es-CO"/>
              <a:t>más</a:t>
            </a:r>
            <a:r>
              <a:rPr lang="es-CO"/>
              <a:t> futura se </a:t>
            </a:r>
            <a:r>
              <a:rPr lang="es-CO"/>
              <a:t>desestima</a:t>
            </a:r>
            <a:r>
              <a:rPr lang="es-CO"/>
              <a:t> la cantidad de datos utilizados que </a:t>
            </a:r>
            <a:r>
              <a:rPr lang="es-CO"/>
              <a:t>serán</a:t>
            </a:r>
            <a:r>
              <a:rPr lang="es-CO"/>
              <a:t> modificados o creados de manera </a:t>
            </a:r>
            <a:r>
              <a:rPr lang="es-CO"/>
              <a:t>autónoma</a:t>
            </a:r>
            <a:r>
              <a:rPr lang="es-CO"/>
              <a:t> por el sistema sin </a:t>
            </a:r>
            <a:r>
              <a:rPr lang="es-CO"/>
              <a:t>pérdida</a:t>
            </a:r>
            <a:r>
              <a:rPr lang="es-CO"/>
              <a:t> de tiempos en la manera de que los usuarios </a:t>
            </a:r>
            <a:r>
              <a:rPr lang="es-CO"/>
              <a:t>atiendan</a:t>
            </a:r>
            <a:r>
              <a:rPr lang="es-CO"/>
              <a:t> sus necesidades convenientes con el software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365" name="Google Shape;36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57599" y="-68162"/>
            <a:ext cx="10491486" cy="699432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"/>
          <p:cNvSpPr txBox="1"/>
          <p:nvPr/>
        </p:nvSpPr>
        <p:spPr>
          <a:xfrm>
            <a:off x="1145896" y="3275635"/>
            <a:ext cx="3854368" cy="10771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Presentación integrantes del grupo: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Diego Fernando Romero Zamora-Administrador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A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8" name="Google Shape;168;p4"/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169" name="Google Shape;169;p4"/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171" name="Google Shape;171;p4"/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172" name="Google Shape;172;p4"/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173" name="Google Shape;173;p4"/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174" name="Google Shape;174;p4"/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175" name="Google Shape;175;p4"/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176" name="Google Shape;176;p4"/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177" name="Google Shape;177;p4"/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178" name="Google Shape;178;p4"/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</p:grpSp>
      <p:sp>
        <p:nvSpPr>
          <p:cNvPr id="179" name="Google Shape;179;p4"/>
          <p:cNvSpPr/>
          <p:nvPr/>
        </p:nvSpPr>
        <p:spPr>
          <a:xfrm>
            <a:off x="2802759" y="2258848"/>
            <a:ext cx="2340304" cy="2340304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sx="1000" rotWithShape="0" dist="23000" sy="1000">
              <a:srgbClr val="000000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4"/>
          <p:cNvSpPr txBox="1"/>
          <p:nvPr/>
        </p:nvSpPr>
        <p:spPr>
          <a:xfrm>
            <a:off x="2800585" y="2757392"/>
            <a:ext cx="2328465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Work Sans"/>
              <a:buNone/>
            </a:pPr>
            <a:r>
              <a:rPr b="1" lang="es-CO" sz="8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01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1" name="Google Shape;181;p4"/>
          <p:cNvSpPr/>
          <p:nvPr/>
        </p:nvSpPr>
        <p:spPr>
          <a:xfrm>
            <a:off x="5284366" y="3065291"/>
            <a:ext cx="6032905" cy="830751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33"/>
              <a:buFont typeface="Arial"/>
              <a:buNone/>
            </a:pPr>
            <a:r>
              <a:rPr b="1" lang="es-CO" sz="3733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Descripción del problema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82" name="Google Shape;18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12561" y="267791"/>
            <a:ext cx="945523" cy="945523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4"/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Josefin Sans"/>
              <a:buNone/>
            </a:pPr>
            <a:r>
              <a:rPr lang="es-CO" sz="9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4" name="Google Shape;184;p4"/>
          <p:cNvSpPr txBox="1"/>
          <p:nvPr/>
        </p:nvSpPr>
        <p:spPr>
          <a:xfrm>
            <a:off x="500649" y="368820"/>
            <a:ext cx="4747232" cy="386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925">
            <a:spAutoFit/>
          </a:bodyPr>
          <a:lstStyle/>
          <a:p>
            <a:pPr indent="0" lvl="0" marL="16933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b="1" lang="es-CO" sz="2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EJEMPLO Titulo 1</a:t>
            </a:r>
            <a:endParaRPr b="1" sz="2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s-CO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Idea principal ¿?</a:t>
            </a:r>
            <a:endParaRPr b="1" i="0" sz="4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5"/>
          <p:cNvSpPr txBox="1"/>
          <p:nvPr/>
        </p:nvSpPr>
        <p:spPr>
          <a:xfrm>
            <a:off x="740664" y="2002536"/>
            <a:ext cx="54591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Con la petición de agilidad en los procesos manuales y de forma presencial se hace un estudio de las diferentes constantes que nos habitan para mejorar nuestros servicios como brindar asistencia y asesorías a las personas dándoles un seguimiento en sus actividades para que puedan ser guiados de una forma que puedan tener </a:t>
            </a:r>
            <a:r>
              <a:rPr lang="es-CO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más</a:t>
            </a:r>
            <a:r>
              <a:rPr lang="es-CO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ayuda con el conocimiento básico con las que puedan contar y para fortalecer sus conocimientos en la forma de llevar sus vidas cotidianas 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1" name="Google Shape;19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4189" y="2660586"/>
            <a:ext cx="3866948" cy="1843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6"/>
          <p:cNvSpPr txBox="1"/>
          <p:nvPr/>
        </p:nvSpPr>
        <p:spPr>
          <a:xfrm>
            <a:off x="908997" y="416689"/>
            <a:ext cx="10515600" cy="741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b="1" lang="es-CO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Descripción de problema.  Sistema actual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7" name="Google Shape;197;p6"/>
          <p:cNvSpPr txBox="1"/>
          <p:nvPr/>
        </p:nvSpPr>
        <p:spPr>
          <a:xfrm>
            <a:off x="1367161" y="1873189"/>
            <a:ext cx="53628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Vemos un índice bajo de uso de recursos tecnológicos para la tecnificación de procesos en la ayuda de clientes, usuarios y administradores creando así una problemática en tiempos de solucion nulos</a:t>
            </a:r>
            <a:endParaRPr sz="2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8" name="Google Shape;19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24344" y="1873189"/>
            <a:ext cx="4100253" cy="2589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 joven sentado en el pasto&#10;&#10;Descripción generada automáticamente con confianza media" id="203" name="Google Shape;203;p7"/>
          <p:cNvPicPr preferRelativeResize="0"/>
          <p:nvPr/>
        </p:nvPicPr>
        <p:blipFill rotWithShape="1">
          <a:blip r:embed="rId3">
            <a:alphaModFix amt="85000"/>
          </a:blip>
          <a:srcRect b="0" l="0" r="-384" t="0"/>
          <a:stretch/>
        </p:blipFill>
        <p:spPr>
          <a:xfrm>
            <a:off x="0" y="0"/>
            <a:ext cx="12252242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7"/>
          <p:cNvPicPr preferRelativeResize="0"/>
          <p:nvPr/>
        </p:nvPicPr>
        <p:blipFill rotWithShape="1">
          <a:blip r:embed="rId4">
            <a:alphaModFix/>
          </a:blip>
          <a:srcRect b="1773" l="0" r="0" t="1774"/>
          <a:stretch/>
        </p:blipFill>
        <p:spPr>
          <a:xfrm>
            <a:off x="11169694" y="153536"/>
            <a:ext cx="922865" cy="868612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7"/>
          <p:cNvSpPr/>
          <p:nvPr/>
        </p:nvSpPr>
        <p:spPr>
          <a:xfrm>
            <a:off x="2655182" y="2258848"/>
            <a:ext cx="2340304" cy="2340304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sx="1000" rotWithShape="0" dist="23000" sy="1000">
              <a:srgbClr val="000000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7"/>
          <p:cNvSpPr txBox="1"/>
          <p:nvPr/>
        </p:nvSpPr>
        <p:spPr>
          <a:xfrm>
            <a:off x="2653008" y="2757392"/>
            <a:ext cx="2328465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Work Sans"/>
              <a:buNone/>
            </a:pPr>
            <a:r>
              <a:rPr b="1" lang="es-CO" sz="8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02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7" name="Google Shape;207;p7"/>
          <p:cNvSpPr/>
          <p:nvPr/>
        </p:nvSpPr>
        <p:spPr>
          <a:xfrm>
            <a:off x="5136789" y="3065291"/>
            <a:ext cx="6032905" cy="830751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24D"/>
              </a:buClr>
              <a:buSzPts val="3733"/>
              <a:buFont typeface="Arial"/>
              <a:buNone/>
            </a:pPr>
            <a:r>
              <a:rPr b="1" lang="es-CO" sz="3733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Propuesta de solución al problema</a:t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208" name="Google Shape;208;p7"/>
          <p:cNvGrpSpPr/>
          <p:nvPr/>
        </p:nvGrpSpPr>
        <p:grpSpPr>
          <a:xfrm>
            <a:off x="233911" y="320227"/>
            <a:ext cx="266743" cy="528011"/>
            <a:chOff x="141693" y="266421"/>
            <a:chExt cx="287374" cy="396008"/>
          </a:xfrm>
        </p:grpSpPr>
        <p:cxnSp>
          <p:nvCxnSpPr>
            <p:cNvPr id="209" name="Google Shape;209;p7"/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10" name="Google Shape;210;p7"/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11" name="Google Shape;211;p7"/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12" name="Google Shape;212;p7"/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13" name="Google Shape;213;p7"/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14" name="Google Shape;214;p7"/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15" name="Google Shape;215;p7"/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16" name="Google Shape;216;p7"/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17" name="Google Shape;217;p7"/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18" name="Google Shape;218;p7"/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</p:grpSp>
      <p:sp>
        <p:nvSpPr>
          <p:cNvPr id="219" name="Google Shape;219;p7"/>
          <p:cNvSpPr txBox="1"/>
          <p:nvPr/>
        </p:nvSpPr>
        <p:spPr>
          <a:xfrm rot="-5400000">
            <a:off x="-625967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Josefin Sans"/>
              <a:buNone/>
            </a:pPr>
            <a:r>
              <a:rPr lang="es-CO" sz="9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8"/>
          <p:cNvSpPr txBox="1"/>
          <p:nvPr/>
        </p:nvSpPr>
        <p:spPr>
          <a:xfrm>
            <a:off x="5184648" y="1042416"/>
            <a:ext cx="3337560" cy="4801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Con un estudio escatimado en gastos y con un arduo trabajo de investigación se ve reflejado después de meses de estructuración y de planificación una solución la cual se hace conforme a las problemáticas encontradas y requerimientos de estas modifican la manera en la que el desarrollo de la solución va tomando forma atreves de la realización y creación de múltiples asistencias para atravesar con errores y aprendiendo de ellos para la certificación de esta misma 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5" name="Google Shape;22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8690" y="1933622"/>
            <a:ext cx="3239262" cy="301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A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1" name="Google Shape;231;p9"/>
          <p:cNvGrpSpPr/>
          <p:nvPr/>
        </p:nvGrpSpPr>
        <p:grpSpPr>
          <a:xfrm>
            <a:off x="233911" y="382220"/>
            <a:ext cx="266743" cy="528011"/>
            <a:chOff x="141693" y="266421"/>
            <a:chExt cx="287374" cy="396008"/>
          </a:xfrm>
        </p:grpSpPr>
        <p:cxnSp>
          <p:nvCxnSpPr>
            <p:cNvPr id="232" name="Google Shape;232;p9"/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33" name="Google Shape;233;p9"/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34" name="Google Shape;234;p9"/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35" name="Google Shape;235;p9"/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36" name="Google Shape;236;p9"/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37" name="Google Shape;237;p9"/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38" name="Google Shape;238;p9"/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39" name="Google Shape;239;p9"/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40" name="Google Shape;240;p9"/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41" name="Google Shape;241;p9"/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</p:grpSp>
      <p:sp>
        <p:nvSpPr>
          <p:cNvPr id="242" name="Google Shape;242;p9"/>
          <p:cNvSpPr/>
          <p:nvPr/>
        </p:nvSpPr>
        <p:spPr>
          <a:xfrm>
            <a:off x="2802759" y="2258848"/>
            <a:ext cx="2340304" cy="2340304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sx="1000" rotWithShape="0" dist="23000" sy="1000">
              <a:srgbClr val="000000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9"/>
          <p:cNvSpPr txBox="1"/>
          <p:nvPr/>
        </p:nvSpPr>
        <p:spPr>
          <a:xfrm>
            <a:off x="2800585" y="2757392"/>
            <a:ext cx="2328465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800"/>
              <a:buFont typeface="Work Sans"/>
              <a:buNone/>
            </a:pPr>
            <a:r>
              <a:rPr b="1" lang="es-CO" sz="8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03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4" name="Google Shape;244;p9"/>
          <p:cNvSpPr/>
          <p:nvPr/>
        </p:nvSpPr>
        <p:spPr>
          <a:xfrm>
            <a:off x="5284366" y="3065291"/>
            <a:ext cx="6032905" cy="830751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33"/>
              <a:buFont typeface="Arial"/>
              <a:buNone/>
            </a:pPr>
            <a:r>
              <a:rPr b="1" lang="es-CO" sz="3733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Bases de Datos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33"/>
              <a:buFont typeface="Arial"/>
              <a:buNone/>
            </a:pPr>
            <a:r>
              <a:rPr b="1" lang="es-CO" sz="3733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BACKEND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45" name="Google Shape;24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12561" y="267791"/>
            <a:ext cx="945523" cy="945523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9"/>
          <p:cNvSpPr txBox="1"/>
          <p:nvPr/>
        </p:nvSpPr>
        <p:spPr>
          <a:xfrm rot="-5400000">
            <a:off x="-615018" y="1846222"/>
            <a:ext cx="1986500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Josefin Sans"/>
              <a:buNone/>
            </a:pPr>
            <a:r>
              <a:rPr lang="es-CO" sz="9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rPr>
              <a:t>Servicio Nacional de Aprendizaje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7" name="Google Shape;247;p9"/>
          <p:cNvSpPr txBox="1"/>
          <p:nvPr/>
        </p:nvSpPr>
        <p:spPr>
          <a:xfrm>
            <a:off x="500649" y="368820"/>
            <a:ext cx="4747232" cy="3864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925">
            <a:spAutoFit/>
          </a:bodyPr>
          <a:lstStyle/>
          <a:p>
            <a:pPr indent="0" lvl="0" marL="16933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</a:pPr>
            <a:r>
              <a:rPr b="1" lang="es-CO" sz="2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EJEMPLO Titulo 1</a:t>
            </a:r>
            <a:endParaRPr b="1" sz="2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1532" y="0"/>
            <a:ext cx="12243263" cy="2303627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10"/>
          <p:cNvSpPr/>
          <p:nvPr/>
        </p:nvSpPr>
        <p:spPr>
          <a:xfrm>
            <a:off x="0" y="1"/>
            <a:ext cx="12211731" cy="2303627"/>
          </a:xfrm>
          <a:prstGeom prst="rect">
            <a:avLst/>
          </a:prstGeom>
          <a:solidFill>
            <a:schemeClr val="dk1">
              <a:alpha val="4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4" name="Google Shape;254;p10"/>
          <p:cNvGrpSpPr/>
          <p:nvPr/>
        </p:nvGrpSpPr>
        <p:grpSpPr>
          <a:xfrm>
            <a:off x="602803" y="823147"/>
            <a:ext cx="266743" cy="528011"/>
            <a:chOff x="141693" y="266421"/>
            <a:chExt cx="287374" cy="396008"/>
          </a:xfrm>
        </p:grpSpPr>
        <p:cxnSp>
          <p:nvCxnSpPr>
            <p:cNvPr id="255" name="Google Shape;255;p10"/>
            <p:cNvCxnSpPr/>
            <p:nvPr/>
          </p:nvCxnSpPr>
          <p:spPr>
            <a:xfrm>
              <a:off x="141698" y="66242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56" name="Google Shape;256;p10"/>
            <p:cNvCxnSpPr/>
            <p:nvPr/>
          </p:nvCxnSpPr>
          <p:spPr>
            <a:xfrm>
              <a:off x="141697" y="61836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57" name="Google Shape;257;p10"/>
            <p:cNvCxnSpPr/>
            <p:nvPr/>
          </p:nvCxnSpPr>
          <p:spPr>
            <a:xfrm>
              <a:off x="141697" y="573093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58" name="Google Shape;258;p10"/>
            <p:cNvCxnSpPr/>
            <p:nvPr/>
          </p:nvCxnSpPr>
          <p:spPr>
            <a:xfrm>
              <a:off x="141696" y="52902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59" name="Google Shape;259;p10"/>
            <p:cNvCxnSpPr/>
            <p:nvPr/>
          </p:nvCxnSpPr>
          <p:spPr>
            <a:xfrm>
              <a:off x="141696" y="488965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60" name="Google Shape;260;p10"/>
            <p:cNvCxnSpPr/>
            <p:nvPr/>
          </p:nvCxnSpPr>
          <p:spPr>
            <a:xfrm>
              <a:off x="141695" y="444899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61" name="Google Shape;261;p10"/>
            <p:cNvCxnSpPr/>
            <p:nvPr/>
          </p:nvCxnSpPr>
          <p:spPr>
            <a:xfrm>
              <a:off x="141695" y="401282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62" name="Google Shape;262;p10"/>
            <p:cNvCxnSpPr/>
            <p:nvPr/>
          </p:nvCxnSpPr>
          <p:spPr>
            <a:xfrm>
              <a:off x="141694" y="357216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63" name="Google Shape;263;p10"/>
            <p:cNvCxnSpPr/>
            <p:nvPr/>
          </p:nvCxnSpPr>
          <p:spPr>
            <a:xfrm>
              <a:off x="141694" y="310487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  <p:cxnSp>
          <p:nvCxnSpPr>
            <p:cNvPr id="264" name="Google Shape;264;p10"/>
            <p:cNvCxnSpPr/>
            <p:nvPr/>
          </p:nvCxnSpPr>
          <p:spPr>
            <a:xfrm>
              <a:off x="141693" y="266421"/>
              <a:ext cx="287369" cy="0"/>
            </a:xfrm>
            <a:prstGeom prst="straightConnector1">
              <a:avLst/>
            </a:prstGeom>
            <a:noFill/>
            <a:ln cap="flat" cmpd="sng" w="19050">
              <a:solidFill>
                <a:srgbClr val="39A9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sx="1000" rotWithShape="0" dist="20000" sy="1000">
                <a:srgbClr val="000000"/>
              </a:outerShdw>
            </a:effectLst>
          </p:spPr>
        </p:cxnSp>
      </p:grpSp>
      <p:sp>
        <p:nvSpPr>
          <p:cNvPr id="265" name="Google Shape;265;p10"/>
          <p:cNvSpPr txBox="1"/>
          <p:nvPr/>
        </p:nvSpPr>
        <p:spPr>
          <a:xfrm>
            <a:off x="1098141" y="746961"/>
            <a:ext cx="7171800" cy="584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Work Sans"/>
              <a:buNone/>
            </a:pPr>
            <a:r>
              <a:rPr b="1" lang="es-CO" sz="32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Definición de problema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6" name="Google Shape;266;p10"/>
          <p:cNvSpPr txBox="1"/>
          <p:nvPr/>
        </p:nvSpPr>
        <p:spPr>
          <a:xfrm>
            <a:off x="1583900" y="3474720"/>
            <a:ext cx="8721969" cy="26779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Work Sans"/>
              <a:buNone/>
            </a:pPr>
            <a:r>
              <a:rPr b="0" i="1" lang="es-CO" sz="2400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“En primera instancia se crea una ruta de registro de datos la cual se basa en la adquisición de información básica para la tipificación de estos mismos ”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i="1" sz="24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i="1" sz="24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67" name="Google Shape;267;p10"/>
          <p:cNvSpPr txBox="1"/>
          <p:nvPr/>
        </p:nvSpPr>
        <p:spPr>
          <a:xfrm>
            <a:off x="8858597" y="5525317"/>
            <a:ext cx="289454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Calibri"/>
              <a:buNone/>
            </a:pPr>
            <a:r>
              <a:rPr lang="es-CO"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Esta diapositiva puede ser utilizada para agregar textos importantes o citas largas, con la posibilidad de poder cambiar la imagen de banner en la parte superior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8" name="Google Shape;268;p10"/>
          <p:cNvSpPr/>
          <p:nvPr/>
        </p:nvSpPr>
        <p:spPr>
          <a:xfrm>
            <a:off x="8859318" y="5419927"/>
            <a:ext cx="2928827" cy="1121053"/>
          </a:xfrm>
          <a:prstGeom prst="rect">
            <a:avLst/>
          </a:prstGeom>
          <a:noFill/>
          <a:ln cap="flat" cmpd="sng" w="19050">
            <a:solidFill>
              <a:srgbClr val="39A9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sx="1000" rotWithShape="0" dist="23000" sy="1000">
              <a:srgbClr val="000000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tipo&#10;&#10;Descripción generada automáticamente" id="269" name="Google Shape;269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57691" y="315928"/>
            <a:ext cx="900393" cy="8786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aceta">
  <a:themeElements>
    <a:clrScheme name="Faceta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Administrador</dc:creator>
</cp:coreProperties>
</file>